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7" r:id="rId6"/>
    <p:sldId id="269" r:id="rId7"/>
    <p:sldId id="270" r:id="rId8"/>
    <p:sldId id="280" r:id="rId9"/>
    <p:sldId id="260" r:id="rId10"/>
    <p:sldId id="279" r:id="rId11"/>
    <p:sldId id="285" r:id="rId12"/>
    <p:sldId id="283" r:id="rId13"/>
    <p:sldId id="284" r:id="rId14"/>
    <p:sldId id="286" r:id="rId15"/>
    <p:sldId id="287" r:id="rId16"/>
    <p:sldId id="288" r:id="rId17"/>
    <p:sldId id="289" r:id="rId18"/>
    <p:sldId id="290" r:id="rId19"/>
    <p:sldId id="291" r:id="rId20"/>
  </p:sldIdLst>
  <p:sldSz cx="6858000" cy="9906000" type="A4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53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3090" y="9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167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937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204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169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625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815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454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81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3874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0689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070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6F72B-6A0D-4085-B973-59AA4521DA9E}" type="datetimeFigureOut">
              <a:rPr lang="pt-BR" smtClean="0"/>
              <a:t>14/07/2025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0D9ED-F033-4D7F-9151-FD2BFAB0CC6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47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na-coder/ebook-ia/upload/mai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1D1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41405" y="432487"/>
            <a:ext cx="5733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8BIT WONDER" panose="00000400000000000000" pitchFamily="2" charset="0"/>
              </a:rPr>
              <a:t>Linux Wars </a:t>
            </a:r>
            <a:endParaRPr lang="pt-BR" sz="4400" dirty="0">
              <a:solidFill>
                <a:schemeClr val="bg1"/>
              </a:solidFill>
              <a:latin typeface="8BIT WONDER" panose="00000400000000000000" pitchFamily="2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0" y="1470454"/>
            <a:ext cx="6858000" cy="6178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A </a:t>
            </a:r>
            <a:r>
              <a:rPr lang="pt-BR" sz="2400" b="1" dirty="0">
                <a:solidFill>
                  <a:schemeClr val="bg1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Força do Código Aberto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981715" y="9049265"/>
            <a:ext cx="2894570" cy="716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Bruna </a:t>
            </a:r>
            <a:r>
              <a:rPr lang="pt-BR" sz="2400" b="1" dirty="0" smtClean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Silva</a:t>
            </a:r>
            <a:endParaRPr lang="pt-BR" sz="2400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291"/>
            <a:ext cx="6858000" cy="68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5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⚠️ Desvantagens do Linux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11649" y="2445940"/>
            <a:ext cx="57743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Curva </a:t>
            </a:r>
            <a:r>
              <a:rPr lang="pt-BR" sz="2400" b="1" dirty="0"/>
              <a:t>de aprendizado: </a:t>
            </a:r>
            <a:r>
              <a:rPr lang="pt-BR" sz="2400" dirty="0"/>
              <a:t>Requer familiaridade com o terminal.</a:t>
            </a:r>
          </a:p>
          <a:p>
            <a:endParaRPr lang="pt-BR" sz="2400" dirty="0"/>
          </a:p>
          <a:p>
            <a:r>
              <a:rPr lang="pt-BR" sz="2400" b="1" dirty="0" smtClean="0"/>
              <a:t>Compatibilidade </a:t>
            </a:r>
            <a:r>
              <a:rPr lang="pt-BR" sz="2400" b="1" dirty="0"/>
              <a:t>de softwares: </a:t>
            </a:r>
            <a:r>
              <a:rPr lang="pt-BR" sz="2400" dirty="0"/>
              <a:t>Alguns programas populares (como Adobe Photoshop) não têm versão nativa.</a:t>
            </a:r>
          </a:p>
          <a:p>
            <a:endParaRPr lang="pt-BR" sz="2400" dirty="0"/>
          </a:p>
          <a:p>
            <a:r>
              <a:rPr lang="pt-BR" sz="2400" b="1" dirty="0" smtClean="0"/>
              <a:t>Drivers </a:t>
            </a:r>
            <a:r>
              <a:rPr lang="pt-BR" sz="2400" b="1" dirty="0"/>
              <a:t>de hardware: </a:t>
            </a:r>
            <a:r>
              <a:rPr lang="pt-BR" sz="2400" dirty="0"/>
              <a:t>Pode haver dificuldade com dispositivos recentes.</a:t>
            </a:r>
          </a:p>
          <a:p>
            <a:endParaRPr lang="pt-BR" sz="2400" dirty="0"/>
          </a:p>
          <a:p>
            <a:r>
              <a:rPr lang="pt-BR" sz="2400" dirty="0" smtClean="0"/>
              <a:t>Exemplo </a:t>
            </a:r>
            <a:r>
              <a:rPr lang="pt-BR" sz="2400" dirty="0"/>
              <a:t>de montar pen drive manualmente: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0924"/>
            <a:ext cx="6858000" cy="30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💡 Quando Usar o Linux?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27622" y="2630011"/>
            <a:ext cx="57743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Programação e desenvolvimento: </a:t>
            </a:r>
            <a:r>
              <a:rPr lang="pt-BR" sz="2400" dirty="0"/>
              <a:t>Ferramentas como </a:t>
            </a:r>
            <a:r>
              <a:rPr lang="pt-BR" sz="2400" dirty="0" err="1"/>
              <a:t>Git</a:t>
            </a:r>
            <a:r>
              <a:rPr lang="pt-BR" sz="2400" dirty="0"/>
              <a:t>, </a:t>
            </a:r>
            <a:r>
              <a:rPr lang="pt-BR" sz="2400" dirty="0" err="1"/>
              <a:t>Docker</a:t>
            </a:r>
            <a:r>
              <a:rPr lang="pt-BR" sz="2400" dirty="0"/>
              <a:t> e Python são nativas.</a:t>
            </a:r>
          </a:p>
          <a:p>
            <a:endParaRPr lang="pt-BR" sz="2400" dirty="0" smtClean="0"/>
          </a:p>
          <a:p>
            <a:r>
              <a:rPr lang="pt-BR" sz="2400" b="1" dirty="0" smtClean="0"/>
              <a:t>Infraestrutura </a:t>
            </a:r>
            <a:r>
              <a:rPr lang="pt-BR" sz="2400" b="1" dirty="0"/>
              <a:t>de servidores: </a:t>
            </a:r>
            <a:r>
              <a:rPr lang="pt-BR" sz="2400" dirty="0"/>
              <a:t>Usado amplamente em hospedagens e bancos de dados.</a:t>
            </a:r>
          </a:p>
          <a:p>
            <a:endParaRPr lang="pt-BR" sz="2400" dirty="0"/>
          </a:p>
          <a:p>
            <a:r>
              <a:rPr lang="pt-BR" sz="2400" b="1" dirty="0" smtClean="0"/>
              <a:t>Educação </a:t>
            </a:r>
            <a:r>
              <a:rPr lang="pt-BR" sz="2400" b="1" dirty="0"/>
              <a:t>e aprendizado de TI: </a:t>
            </a:r>
            <a:r>
              <a:rPr lang="pt-BR" sz="2400" dirty="0"/>
              <a:t>Excelente para quem quer entender o funcionamento dos sistemas.</a:t>
            </a:r>
          </a:p>
          <a:p>
            <a:endParaRPr lang="pt-BR" sz="2400" dirty="0"/>
          </a:p>
          <a:p>
            <a:r>
              <a:rPr lang="pt-BR" sz="2400" dirty="0" smtClean="0"/>
              <a:t>Exemplo </a:t>
            </a:r>
            <a:r>
              <a:rPr lang="pt-BR" sz="2400" dirty="0"/>
              <a:t>simples com </a:t>
            </a:r>
            <a:r>
              <a:rPr lang="pt-BR" sz="2400" dirty="0" err="1"/>
              <a:t>Git</a:t>
            </a:r>
            <a:r>
              <a:rPr lang="pt-BR" sz="2400" dirty="0"/>
              <a:t>: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6" y="7512409"/>
            <a:ext cx="6858000" cy="23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29049" y="5288693"/>
            <a:ext cx="5090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COMANDOS BASICOS</a:t>
            </a:r>
            <a:endParaRPr lang="pt-BR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723767" y="1087394"/>
            <a:ext cx="35154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ln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05</a:t>
            </a:r>
            <a:endParaRPr lang="pt-BR" sz="23900" dirty="0">
              <a:ln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0" y="5554208"/>
            <a:ext cx="978408" cy="4846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02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📂 Navegação e </a:t>
            </a:r>
            <a:r>
              <a:rPr lang="pt-BR" sz="4000" b="1" dirty="0" smtClean="0"/>
              <a:t>Gerenciamento </a:t>
            </a:r>
            <a:r>
              <a:rPr lang="pt-BR" sz="4000" b="1" dirty="0"/>
              <a:t>de Diretórios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11649" y="2592278"/>
            <a:ext cx="57743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pwd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Mostra o caminho do diretório atual.</a:t>
            </a:r>
          </a:p>
          <a:p>
            <a:endParaRPr lang="pt-BR" sz="2400" dirty="0" smtClean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cd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nome_da_pasta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 </a:t>
            </a:r>
            <a:r>
              <a:rPr lang="pt-BR" sz="2400" dirty="0" smtClean="0"/>
              <a:t>Entra </a:t>
            </a:r>
            <a:r>
              <a:rPr lang="pt-BR" sz="2400" dirty="0"/>
              <a:t>em uma pasta.</a:t>
            </a:r>
          </a:p>
          <a:p>
            <a:endParaRPr lang="pt-BR" sz="2400" dirty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ls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–l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Lista arquivos com detalhes.</a:t>
            </a:r>
          </a:p>
          <a:p>
            <a:endParaRPr lang="pt-BR" sz="2400" dirty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mkdir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nova_pasta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Cria uma pasta.</a:t>
            </a:r>
          </a:p>
          <a:p>
            <a:endParaRPr lang="pt-BR" sz="2400" dirty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rm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-r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pasta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Remove pasta e conteúdo</a:t>
            </a:r>
            <a:r>
              <a:rPr lang="pt-BR" sz="2400" dirty="0" smtClean="0"/>
              <a:t>.</a:t>
            </a:r>
          </a:p>
          <a:p>
            <a:endParaRPr lang="pt-BR" sz="2400" dirty="0"/>
          </a:p>
          <a:p>
            <a:r>
              <a:rPr lang="pt-BR" sz="2400" dirty="0"/>
              <a:t>🔧 Exemplo real: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1655"/>
            <a:ext cx="6858000" cy="34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📄 Manipulação de Arquivos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41838" y="2727227"/>
            <a:ext cx="57743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touch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arquivo.txt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 </a:t>
            </a:r>
            <a:r>
              <a:rPr lang="pt-BR" sz="2400" dirty="0" smtClean="0"/>
              <a:t>Cria </a:t>
            </a:r>
            <a:r>
              <a:rPr lang="pt-BR" sz="2400" dirty="0"/>
              <a:t>arquivo vazio.</a:t>
            </a:r>
          </a:p>
          <a:p>
            <a:endParaRPr lang="pt-BR" sz="2400" dirty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cat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arquivo.txt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Exibe conteúdo.</a:t>
            </a:r>
          </a:p>
          <a:p>
            <a:endParaRPr lang="pt-BR" sz="2400" dirty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cp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origem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destino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 smtClean="0"/>
              <a:t>Copia </a:t>
            </a:r>
            <a:r>
              <a:rPr lang="pt-BR" sz="2400" dirty="0"/>
              <a:t>arquivo.</a:t>
            </a:r>
          </a:p>
          <a:p>
            <a:endParaRPr lang="pt-BR" sz="2400" dirty="0" smtClean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mv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origem destino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Move ou renomeia.</a:t>
            </a:r>
          </a:p>
          <a:p>
            <a:endParaRPr lang="pt-BR" sz="2400" dirty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rm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arquivo.txt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Apaga arquivo.</a:t>
            </a:r>
          </a:p>
          <a:p>
            <a:endParaRPr lang="pt-BR" sz="2400" dirty="0"/>
          </a:p>
          <a:p>
            <a:r>
              <a:rPr lang="pt-BR" sz="2400" dirty="0"/>
              <a:t>📝 Exemplo prático: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7614"/>
            <a:ext cx="6858000" cy="32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🔐 Permissões e Usuários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27623" y="2630011"/>
            <a:ext cx="57743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chmod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755 arquivo.sh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Define permissões.</a:t>
            </a:r>
          </a:p>
          <a:p>
            <a:endParaRPr lang="pt-BR" sz="2400" dirty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chown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usuario:grupo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arquivo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Muda dono.</a:t>
            </a:r>
          </a:p>
          <a:p>
            <a:endParaRPr lang="pt-BR" sz="2400" dirty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passwd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Altera senha do usuário.</a:t>
            </a:r>
          </a:p>
          <a:p>
            <a:endParaRPr lang="pt-BR" sz="2400" dirty="0"/>
          </a:p>
          <a:p>
            <a:r>
              <a:rPr lang="pt-BR" sz="2400" dirty="0"/>
              <a:t>🔒 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8299"/>
            <a:ext cx="6858000" cy="315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6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📡 Rede e Internet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41838" y="2014458"/>
            <a:ext cx="57743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ping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google.com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Testa conexão.</a:t>
            </a:r>
          </a:p>
          <a:p>
            <a:endParaRPr lang="pt-BR" sz="2400" dirty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ifconfig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ou </a:t>
            </a:r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ip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a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Mostra </a:t>
            </a:r>
            <a:r>
              <a:rPr lang="pt-BR" sz="2400" dirty="0" err="1"/>
              <a:t>IPs</a:t>
            </a:r>
            <a:r>
              <a:rPr lang="pt-BR" sz="2400" dirty="0"/>
              <a:t>.</a:t>
            </a:r>
          </a:p>
          <a:p>
            <a:endParaRPr lang="pt-BR" sz="2400" dirty="0" smtClean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wget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URL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Baixa arquivos da web.</a:t>
            </a:r>
          </a:p>
          <a:p>
            <a:endParaRPr lang="pt-BR" sz="2400" dirty="0"/>
          </a:p>
          <a:p>
            <a:r>
              <a:rPr lang="pt-BR" sz="2400" dirty="0"/>
              <a:t>🌐 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2114"/>
            <a:ext cx="6858000" cy="30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9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📦 Instalação de Programas (Debian</a:t>
            </a:r>
            <a:r>
              <a:rPr lang="pt-BR" sz="4000" b="1" dirty="0" smtClean="0"/>
              <a:t>/ </a:t>
            </a:r>
            <a:r>
              <a:rPr lang="pt-BR" sz="4000" b="1" dirty="0" err="1" smtClean="0"/>
              <a:t>Ubuntu</a:t>
            </a:r>
            <a:r>
              <a:rPr lang="pt-BR" sz="4000" b="1" dirty="0"/>
              <a:t>)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11649" y="3245564"/>
            <a:ext cx="57743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sudo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apt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update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Atualiza lista de pacotes.</a:t>
            </a:r>
          </a:p>
          <a:p>
            <a:endParaRPr lang="pt-BR" sz="2400" dirty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sudo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apt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install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nome_do_pacote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Instala programa.</a:t>
            </a:r>
          </a:p>
          <a:p>
            <a:endParaRPr lang="pt-BR" sz="2400" dirty="0"/>
          </a:p>
          <a:p>
            <a:r>
              <a:rPr lang="pt-BR" sz="2400" b="1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sudo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apt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remove </a:t>
            </a:r>
            <a:r>
              <a:rPr lang="pt-BR" sz="2400" b="1" dirty="0" err="1">
                <a:ea typeface="JetBrains Mono" panose="02000009000000000000" pitchFamily="49" charset="0"/>
                <a:cs typeface="JetBrains Mono" panose="02000009000000000000" pitchFamily="49" charset="0"/>
              </a:rPr>
              <a:t>nome_do_pacote</a:t>
            </a:r>
            <a:r>
              <a:rPr lang="pt-BR" sz="2400" b="1" dirty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  <a:sym typeface="Wingdings" panose="05000000000000000000" pitchFamily="2" charset="2"/>
              </a:rPr>
              <a:t></a:t>
            </a:r>
            <a:r>
              <a:rPr lang="pt-BR" sz="2400" b="1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pt-BR" sz="2400" dirty="0"/>
              <a:t>Remove programa.</a:t>
            </a:r>
          </a:p>
          <a:p>
            <a:endParaRPr lang="pt-BR" sz="2400" dirty="0"/>
          </a:p>
          <a:p>
            <a:r>
              <a:rPr lang="pt-BR" sz="2400" dirty="0"/>
              <a:t>📦 Exemplo: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9031"/>
            <a:ext cx="6858000" cy="30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83508" y="5288692"/>
            <a:ext cx="5090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CONCLUSÕES</a:t>
            </a:r>
            <a:endParaRPr lang="pt-BR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0" y="5554208"/>
            <a:ext cx="978408" cy="4846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5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✔ Obrigado por ler até aqui</a:t>
            </a:r>
            <a:endParaRPr lang="pt-BR" sz="40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611649" y="2630011"/>
            <a:ext cx="5774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Esse e-book foi gerado no Microsoft </a:t>
            </a:r>
            <a:r>
              <a:rPr lang="pt-BR" sz="2400" dirty="0" err="1" smtClean="0">
                <a:ea typeface="JetBrains Mono" panose="02000009000000000000" pitchFamily="49" charset="0"/>
                <a:cs typeface="JetBrains Mono" panose="02000009000000000000" pitchFamily="49" charset="0"/>
              </a:rPr>
              <a:t>Copilot</a:t>
            </a:r>
            <a:r>
              <a:rPr lang="pt-BR" sz="2400" dirty="0" smtClean="0">
                <a:ea typeface="JetBrains Mono" panose="02000009000000000000" pitchFamily="49" charset="0"/>
                <a:cs typeface="JetBrains Mono" panose="02000009000000000000" pitchFamily="49" charset="0"/>
              </a:rPr>
              <a:t>, e revisado e diagramado por humano.</a:t>
            </a:r>
          </a:p>
          <a:p>
            <a:endParaRPr lang="pt-BR" sz="2400" dirty="0"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pt-BR" sz="2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6" y="4199671"/>
            <a:ext cx="2931226" cy="2931226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496702" y="7596584"/>
            <a:ext cx="4302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https://github.com/bruna-coder/ebook-ia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0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5980670" y="383060"/>
            <a:ext cx="5078627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REGRAS: </a:t>
            </a:r>
          </a:p>
          <a:p>
            <a:pPr algn="ctr"/>
            <a:r>
              <a:rPr lang="pt-BR" sz="2400" dirty="0" smtClean="0"/>
              <a:t>-Fonte múltiplas de 8</a:t>
            </a:r>
          </a:p>
          <a:p>
            <a:pPr algn="ctr"/>
            <a:r>
              <a:rPr lang="pt-BR" sz="2400" dirty="0" smtClean="0"/>
              <a:t>-Poucos textos </a:t>
            </a:r>
          </a:p>
          <a:p>
            <a:pPr algn="ctr"/>
            <a:r>
              <a:rPr lang="pt-BR" sz="2400" dirty="0" smtClean="0"/>
              <a:t>-Layout agradável</a:t>
            </a:r>
            <a:endParaRPr lang="pt-BR" sz="2400" dirty="0"/>
          </a:p>
          <a:p>
            <a:pPr algn="ctr"/>
            <a:r>
              <a:rPr lang="pt-BR" sz="2400" dirty="0" smtClean="0"/>
              <a:t>-8px, 16px, 24px, 32px, 40px, 48px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49876" y="2026675"/>
            <a:ext cx="5758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Prepare-se </a:t>
            </a:r>
            <a:r>
              <a:rPr lang="pt-BR" sz="2400" dirty="0"/>
              <a:t>para conhecer um sistema operacional que é a base de muita coisa que a gente usa no dia a dia, desde seu smartphone </a:t>
            </a:r>
            <a:r>
              <a:rPr lang="pt-BR" sz="2400" dirty="0" err="1"/>
              <a:t>Android</a:t>
            </a:r>
            <a:r>
              <a:rPr lang="pt-BR" sz="2400" dirty="0"/>
              <a:t> até os maiores servidores do mundo</a:t>
            </a:r>
            <a:r>
              <a:rPr lang="pt-BR" sz="2400" dirty="0" smtClean="0"/>
              <a:t>.</a:t>
            </a:r>
          </a:p>
          <a:p>
            <a:endParaRPr lang="pt-BR" sz="2400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028745" y="630194"/>
            <a:ext cx="2514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/>
              <a:t>Introdução</a:t>
            </a:r>
            <a:endParaRPr lang="pt-BR" sz="40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2" y="4904510"/>
            <a:ext cx="3576913" cy="43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29049" y="5288693"/>
            <a:ext cx="5090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 smtClean="0">
                <a:solidFill>
                  <a:schemeClr val="bg1"/>
                </a:solidFill>
                <a:latin typeface="Impact" panose="020B0806030902050204" pitchFamily="34" charset="0"/>
              </a:rPr>
              <a:t>LINUX</a:t>
            </a:r>
            <a:endParaRPr lang="pt-BR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723767" y="1087394"/>
            <a:ext cx="341046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ln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01</a:t>
            </a:r>
            <a:endParaRPr lang="pt-BR" sz="23900" dirty="0">
              <a:ln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0" y="5600375"/>
            <a:ext cx="978408" cy="4846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85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058151" y="726057"/>
            <a:ext cx="4408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/>
              <a:t>🐧 O Que é o Linux?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41838" y="2160000"/>
            <a:ext cx="57743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Linux é um sistema operacional livre e de código aberto, usado amplamente em servidores, computadores pessoais, dispositivos móveis e embarcados. Ele se baseia no núcleo (</a:t>
            </a:r>
            <a:r>
              <a:rPr lang="pt-BR" sz="2400" dirty="0" err="1"/>
              <a:t>kernel</a:t>
            </a:r>
            <a:r>
              <a:rPr lang="pt-BR" sz="2400" dirty="0"/>
              <a:t>) criado por Linus Torvalds em 1991, sendo mantido por uma vasta comunidade global</a:t>
            </a:r>
            <a:r>
              <a:rPr lang="pt-B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2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83508" y="5301050"/>
            <a:ext cx="50909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>
                <a:solidFill>
                  <a:schemeClr val="bg1"/>
                </a:solidFill>
                <a:latin typeface="Impact" panose="020B0806030902050204" pitchFamily="34" charset="0"/>
              </a:rPr>
              <a:t>PARTES CRUCIAIS DO LINUX</a:t>
            </a:r>
            <a:endParaRPr lang="pt-BR" sz="66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723767" y="1087394"/>
            <a:ext cx="341046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ln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02</a:t>
            </a:r>
            <a:endParaRPr lang="pt-BR" sz="23900" dirty="0">
              <a:ln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0" y="5609968"/>
            <a:ext cx="978408" cy="4846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283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309816" y="540000"/>
            <a:ext cx="499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⚙️ Componentes Essenciais do Linux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11649" y="2123380"/>
            <a:ext cx="57743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/>
              <a:t>Kernel</a:t>
            </a:r>
            <a:r>
              <a:rPr lang="pt-BR" sz="2400" b="1" dirty="0"/>
              <a:t>: </a:t>
            </a:r>
            <a:r>
              <a:rPr lang="pt-BR" sz="2400" dirty="0"/>
              <a:t>Gerencia recursos do sistema, como memória e processos.</a:t>
            </a:r>
          </a:p>
          <a:p>
            <a:endParaRPr lang="pt-BR" sz="2400" dirty="0" smtClean="0"/>
          </a:p>
          <a:p>
            <a:r>
              <a:rPr lang="pt-BR" sz="2400" b="1" dirty="0" smtClean="0"/>
              <a:t>Shell</a:t>
            </a:r>
            <a:r>
              <a:rPr lang="pt-BR" sz="2400" b="1" dirty="0"/>
              <a:t>: </a:t>
            </a:r>
            <a:r>
              <a:rPr lang="pt-BR" sz="2400" dirty="0"/>
              <a:t>Interface que permite ao usuário digitar comandos.</a:t>
            </a:r>
          </a:p>
          <a:p>
            <a:endParaRPr lang="pt-BR" sz="2400" dirty="0"/>
          </a:p>
          <a:p>
            <a:r>
              <a:rPr lang="pt-BR" sz="2400" b="1" dirty="0" smtClean="0"/>
              <a:t>Sistema </a:t>
            </a:r>
            <a:r>
              <a:rPr lang="pt-BR" sz="2400" b="1" dirty="0"/>
              <a:t>de arquivos:</a:t>
            </a:r>
            <a:r>
              <a:rPr lang="pt-BR" sz="2400" dirty="0"/>
              <a:t> Organização de dados em diretórios (/, /home, /</a:t>
            </a:r>
            <a:r>
              <a:rPr lang="pt-BR" sz="2400" dirty="0" err="1"/>
              <a:t>etc</a:t>
            </a:r>
            <a:r>
              <a:rPr lang="pt-BR" sz="2400" dirty="0"/>
              <a:t>).</a:t>
            </a:r>
          </a:p>
          <a:p>
            <a:endParaRPr lang="pt-BR" sz="2400" dirty="0"/>
          </a:p>
          <a:p>
            <a:r>
              <a:rPr lang="pt-BR" sz="2400" b="1" dirty="0" smtClean="0"/>
              <a:t>Distribuições</a:t>
            </a:r>
            <a:r>
              <a:rPr lang="pt-BR" sz="2400" b="1" dirty="0"/>
              <a:t>:</a:t>
            </a:r>
            <a:r>
              <a:rPr lang="pt-BR" sz="2400" dirty="0"/>
              <a:t> Versões adaptadas por comunidades (</a:t>
            </a:r>
            <a:r>
              <a:rPr lang="pt-BR" sz="2400" dirty="0" err="1"/>
              <a:t>Ubuntu</a:t>
            </a:r>
            <a:r>
              <a:rPr lang="pt-BR" sz="2400" dirty="0"/>
              <a:t>, </a:t>
            </a:r>
            <a:r>
              <a:rPr lang="pt-BR" sz="2400" dirty="0" err="1"/>
              <a:t>Fedora</a:t>
            </a:r>
            <a:r>
              <a:rPr lang="pt-BR" sz="2400" dirty="0"/>
              <a:t>, Debian</a:t>
            </a:r>
            <a:r>
              <a:rPr lang="pt-BR" sz="2400" dirty="0" smtClean="0"/>
              <a:t>).</a:t>
            </a:r>
          </a:p>
          <a:p>
            <a:endParaRPr lang="pt-BR" sz="2400" dirty="0"/>
          </a:p>
          <a:p>
            <a:r>
              <a:rPr lang="pt-BR" sz="2400" dirty="0"/>
              <a:t>📦 Exemplo prático de terminal: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1205"/>
            <a:ext cx="6858000" cy="342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83508" y="5258170"/>
            <a:ext cx="5090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 smtClean="0">
                <a:solidFill>
                  <a:schemeClr val="bg1"/>
                </a:solidFill>
                <a:latin typeface="Impact" panose="020B0806030902050204" pitchFamily="34" charset="0"/>
              </a:rPr>
              <a:t>VANTAGENS</a:t>
            </a:r>
            <a:endParaRPr lang="pt-BR" sz="4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723766" y="1087394"/>
            <a:ext cx="352785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ln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03</a:t>
            </a:r>
            <a:endParaRPr lang="pt-BR" sz="23900" dirty="0">
              <a:ln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0" y="5622325"/>
            <a:ext cx="978408" cy="4846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74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 para a direita 4"/>
          <p:cNvSpPr/>
          <p:nvPr/>
        </p:nvSpPr>
        <p:spPr>
          <a:xfrm rot="5400000">
            <a:off x="341649" y="270000"/>
            <a:ext cx="1080000" cy="5400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1151649" y="653286"/>
            <a:ext cx="4992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🚀 Vantagens do Linux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41838" y="1917224"/>
            <a:ext cx="57743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Gratuito e Open </a:t>
            </a:r>
            <a:r>
              <a:rPr lang="pt-BR" sz="2400" b="1" dirty="0" err="1"/>
              <a:t>Source</a:t>
            </a:r>
            <a:r>
              <a:rPr lang="pt-BR" sz="2400" b="1" dirty="0"/>
              <a:t>: </a:t>
            </a:r>
            <a:r>
              <a:rPr lang="pt-BR" sz="2400" dirty="0"/>
              <a:t>Sem custos e com liberdade para modificar.</a:t>
            </a:r>
          </a:p>
          <a:p>
            <a:endParaRPr lang="pt-BR" sz="2400" dirty="0"/>
          </a:p>
          <a:p>
            <a:r>
              <a:rPr lang="pt-BR" sz="2400" b="1" dirty="0" smtClean="0"/>
              <a:t>Segurança</a:t>
            </a:r>
            <a:r>
              <a:rPr lang="pt-BR" sz="2400" b="1" dirty="0"/>
              <a:t>:</a:t>
            </a:r>
            <a:r>
              <a:rPr lang="pt-BR" sz="2400" dirty="0"/>
              <a:t> Menos vulnerável a vírus e </a:t>
            </a:r>
            <a:r>
              <a:rPr lang="pt-BR" sz="2400" dirty="0" err="1"/>
              <a:t>malwares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b="1" dirty="0" smtClean="0"/>
              <a:t>Estabilidade</a:t>
            </a:r>
            <a:r>
              <a:rPr lang="pt-BR" sz="2400" b="1" dirty="0"/>
              <a:t>: </a:t>
            </a:r>
            <a:r>
              <a:rPr lang="pt-BR" sz="2400" dirty="0"/>
              <a:t>Ideal para servidores que exigem funcionamento contínuo.</a:t>
            </a:r>
          </a:p>
          <a:p>
            <a:endParaRPr lang="pt-BR" sz="2400" dirty="0"/>
          </a:p>
          <a:p>
            <a:r>
              <a:rPr lang="pt-BR" sz="2400" b="1" dirty="0" smtClean="0"/>
              <a:t>Comunidade </a:t>
            </a:r>
            <a:r>
              <a:rPr lang="pt-BR" sz="2400" b="1" dirty="0"/>
              <a:t>ativa: </a:t>
            </a:r>
            <a:r>
              <a:rPr lang="pt-BR" sz="2400" dirty="0"/>
              <a:t>Suporte técnico em fóruns e sites como GitHub e </a:t>
            </a:r>
            <a:r>
              <a:rPr lang="pt-BR" sz="2400" dirty="0" err="1"/>
              <a:t>StackOverflow</a:t>
            </a:r>
            <a:r>
              <a:rPr lang="pt-BR" sz="2400" dirty="0"/>
              <a:t>.</a:t>
            </a:r>
          </a:p>
          <a:p>
            <a:endParaRPr lang="pt-BR" sz="2400" dirty="0"/>
          </a:p>
          <a:p>
            <a:r>
              <a:rPr lang="pt-BR" sz="2400" dirty="0"/>
              <a:t>🔒 Exemplo de atualização segura com APT </a:t>
            </a:r>
            <a:r>
              <a:rPr lang="pt-BR" sz="2400" dirty="0" smtClean="0"/>
              <a:t>(</a:t>
            </a:r>
            <a:r>
              <a:rPr lang="pt-BR" sz="2400" dirty="0" err="1" smtClean="0"/>
              <a:t>Ubuntu</a:t>
            </a:r>
            <a:r>
              <a:rPr lang="pt-BR" sz="2400" dirty="0" smtClean="0"/>
              <a:t>/Debian</a:t>
            </a:r>
            <a:r>
              <a:rPr lang="pt-BR" sz="2400" dirty="0"/>
              <a:t>):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9031"/>
            <a:ext cx="6858000" cy="30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83508" y="5299844"/>
            <a:ext cx="5090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DESVANTAGENS</a:t>
            </a:r>
            <a:endParaRPr lang="pt-BR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723767" y="1087394"/>
            <a:ext cx="341046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ln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04</a:t>
            </a:r>
            <a:endParaRPr lang="pt-BR" sz="23900" dirty="0">
              <a:ln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Seta para a direita 8"/>
          <p:cNvSpPr/>
          <p:nvPr/>
        </p:nvSpPr>
        <p:spPr>
          <a:xfrm>
            <a:off x="0" y="5565359"/>
            <a:ext cx="978408" cy="48463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937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</TotalTime>
  <Words>575</Words>
  <Application>Microsoft Office PowerPoint</Application>
  <PresentationFormat>Papel A4 (210 x 297 mm)</PresentationFormat>
  <Paragraphs>110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8BIT WONDER</vt:lpstr>
      <vt:lpstr>Arial</vt:lpstr>
      <vt:lpstr>Calibri</vt:lpstr>
      <vt:lpstr>Calibri Light</vt:lpstr>
      <vt:lpstr>Cascadia Code</vt:lpstr>
      <vt:lpstr>Cascadia Mono SemiBold</vt:lpstr>
      <vt:lpstr>Impact</vt:lpstr>
      <vt:lpstr>JetBrains Mono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PC</dc:creator>
  <cp:lastModifiedBy>PC</cp:lastModifiedBy>
  <cp:revision>38</cp:revision>
  <dcterms:created xsi:type="dcterms:W3CDTF">2025-07-12T11:55:30Z</dcterms:created>
  <dcterms:modified xsi:type="dcterms:W3CDTF">2025-07-14T14:02:15Z</dcterms:modified>
</cp:coreProperties>
</file>